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13"/>
  </p:notesMasterIdLst>
  <p:handoutMasterIdLst>
    <p:handoutMasterId r:id="rId14"/>
  </p:handoutMasterIdLst>
  <p:sldIdLst>
    <p:sldId id="256" r:id="rId3"/>
    <p:sldId id="261" r:id="rId4"/>
    <p:sldId id="264" r:id="rId5"/>
    <p:sldId id="267" r:id="rId6"/>
    <p:sldId id="269" r:id="rId7"/>
    <p:sldId id="268" r:id="rId8"/>
    <p:sldId id="299" r:id="rId9"/>
    <p:sldId id="300" r:id="rId10"/>
    <p:sldId id="306" r:id="rId11"/>
    <p:sldId id="305" r:id="rId1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2918"/>
    <a:srgbClr val="B4B85D"/>
    <a:srgbClr val="B87B1D"/>
    <a:srgbClr val="FFD579"/>
    <a:srgbClr val="FF9300"/>
    <a:srgbClr val="DFF8F8"/>
    <a:srgbClr val="179A9D"/>
    <a:srgbClr val="38D4CD"/>
    <a:srgbClr val="16B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1"/>
    <p:restoredTop sz="94435" autoAdjust="0"/>
  </p:normalViewPr>
  <p:slideViewPr>
    <p:cSldViewPr>
      <p:cViewPr varScale="1">
        <p:scale>
          <a:sx n="111" d="100"/>
          <a:sy n="111" d="100"/>
        </p:scale>
        <p:origin x="208" y="39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2020. 5. 26.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2020. 5. 26.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‹Nº›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2674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08965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6022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030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640651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50280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993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224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321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2178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9412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2349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8749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28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483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634413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7139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579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  <p:sldLayoutId id="2147483690" r:id="rId16"/>
    <p:sldLayoutId id="214748369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9188" y="555526"/>
            <a:ext cx="5891004" cy="1152128"/>
          </a:xfrm>
        </p:spPr>
        <p:txBody>
          <a:bodyPr/>
          <a:lstStyle/>
          <a:p>
            <a:r>
              <a:rPr lang="en-US" altLang="ko-KR" sz="4400" dirty="0">
                <a:ea typeface="맑은 고딕" pitchFamily="50" charset="-127"/>
              </a:rPr>
              <a:t>ROMA TECHNOLOGIES</a:t>
            </a:r>
            <a:endParaRPr lang="en-US" altLang="ko-KR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9188" y="1995686"/>
            <a:ext cx="4450844" cy="57606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600" b="1" dirty="0"/>
              <a:t>PORTAFOLIO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600" b="1" dirty="0"/>
              <a:t>DE PRODUCTOS Y SERVICIOS  DE INTRAESTRUCTURA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03105"/>
            <a:ext cx="9144000" cy="57606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Gracias</a:t>
            </a:r>
            <a:endParaRPr lang="ko-KR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251603" y="1934410"/>
            <a:ext cx="649059" cy="649059"/>
            <a:chOff x="5696729" y="3628850"/>
            <a:chExt cx="1800000" cy="1800000"/>
          </a:xfrm>
          <a:solidFill>
            <a:schemeClr val="bg1"/>
          </a:solidFill>
        </p:grpSpPr>
        <p:sp>
          <p:nvSpPr>
            <p:cNvPr id="5" name="Rectangle 4"/>
            <p:cNvSpPr/>
            <p:nvPr/>
          </p:nvSpPr>
          <p:spPr>
            <a:xfrm rot="16200000">
              <a:off x="6488456" y="4421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6488456" y="2837123"/>
              <a:ext cx="216000" cy="1799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696730" y="3822037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6467032" y="4347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6467032" y="3819606"/>
              <a:ext cx="216000" cy="8904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84320" y="4156849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80729" y="3833303"/>
              <a:ext cx="216000" cy="14050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29788" y="3844850"/>
              <a:ext cx="216000" cy="1055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474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95536" y="536274"/>
            <a:ext cx="1944216" cy="117138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cs typeface="Arial" pitchFamily="34" charset="0"/>
              </a:rPr>
              <a:t>Agenda</a:t>
            </a:r>
          </a:p>
        </p:txBody>
      </p:sp>
      <p:sp>
        <p:nvSpPr>
          <p:cNvPr id="2" name="Rectangle 1"/>
          <p:cNvSpPr/>
          <p:nvPr/>
        </p:nvSpPr>
        <p:spPr>
          <a:xfrm>
            <a:off x="7236296" y="0"/>
            <a:ext cx="1907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3"/>
          <p:cNvSpPr/>
          <p:nvPr/>
        </p:nvSpPr>
        <p:spPr>
          <a:xfrm rot="20539464">
            <a:off x="7124472" y="872359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ight Arrow 4"/>
          <p:cNvSpPr/>
          <p:nvPr/>
        </p:nvSpPr>
        <p:spPr>
          <a:xfrm rot="20539464">
            <a:off x="7124472" y="1976473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ight Arrow 5"/>
          <p:cNvSpPr/>
          <p:nvPr/>
        </p:nvSpPr>
        <p:spPr>
          <a:xfrm rot="20539464">
            <a:off x="7124472" y="3080587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 rot="1060536" flipH="1">
            <a:off x="5964349" y="142441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1060536" flipH="1">
            <a:off x="5964349" y="2528530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ight Arrow 8"/>
          <p:cNvSpPr/>
          <p:nvPr/>
        </p:nvSpPr>
        <p:spPr>
          <a:xfrm rot="1060536" flipH="1">
            <a:off x="5964349" y="363264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Arrow 12"/>
          <p:cNvSpPr/>
          <p:nvPr/>
        </p:nvSpPr>
        <p:spPr>
          <a:xfrm rot="1060536" flipH="1">
            <a:off x="5964349" y="314404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Arrow 5"/>
          <p:cNvSpPr/>
          <p:nvPr/>
        </p:nvSpPr>
        <p:spPr>
          <a:xfrm rot="20539464">
            <a:off x="7117193" y="4189468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ight Arrow 3"/>
          <p:cNvSpPr/>
          <p:nvPr/>
        </p:nvSpPr>
        <p:spPr>
          <a:xfrm rot="20539464">
            <a:off x="7157361" y="12575"/>
            <a:ext cx="1334133" cy="793729"/>
          </a:xfrm>
          <a:custGeom>
            <a:avLst/>
            <a:gdLst/>
            <a:ahLst/>
            <a:cxn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ight Arrow 16"/>
          <p:cNvSpPr/>
          <p:nvPr/>
        </p:nvSpPr>
        <p:spPr>
          <a:xfrm rot="1060536" flipH="1">
            <a:off x="6020816" y="4705082"/>
            <a:ext cx="1184167" cy="614682"/>
          </a:xfrm>
          <a:custGeom>
            <a:avLst/>
            <a:gdLst/>
            <a:ahLst/>
            <a:cxn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37614" y="52844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7614" y="1646559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7614" y="276467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7614" y="388279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595980" y="486098"/>
            <a:ext cx="3272009" cy="730940"/>
            <a:chOff x="2175371" y="1762964"/>
            <a:chExt cx="5040560" cy="730940"/>
          </a:xfrm>
        </p:grpSpPr>
        <p:sp>
          <p:nvSpPr>
            <p:cNvPr id="24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Quienes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somos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?</a:t>
              </a: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s-ES" altLang="ko-KR" sz="1200" dirty="0">
                  <a:cs typeface="Arial" pitchFamily="34" charset="0"/>
                </a:rPr>
                <a:t>Nos ofrecemos a nuestros clientes como socios estratégicos a su empresa.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95980" y="1596852"/>
            <a:ext cx="3272009" cy="730940"/>
            <a:chOff x="2175371" y="1762964"/>
            <a:chExt cx="5040560" cy="730940"/>
          </a:xfrm>
        </p:grpSpPr>
        <p:sp>
          <p:nvSpPr>
            <p:cNvPr id="27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Grupo de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trabajo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 err="1">
                  <a:cs typeface="Arial" pitchFamily="34" charset="0"/>
                </a:rPr>
                <a:t>Enfoque</a:t>
              </a:r>
              <a:r>
                <a:rPr lang="en-US" altLang="ko-KR" sz="1200" dirty="0">
                  <a:cs typeface="Arial" pitchFamily="34" charset="0"/>
                </a:rPr>
                <a:t>, </a:t>
              </a:r>
              <a:r>
                <a:rPr lang="en-US" altLang="ko-KR" sz="1200" dirty="0" err="1">
                  <a:cs typeface="Arial" pitchFamily="34" charset="0"/>
                </a:rPr>
                <a:t>compromiso</a:t>
              </a:r>
              <a:r>
                <a:rPr lang="en-US" altLang="ko-KR" sz="1200" dirty="0">
                  <a:cs typeface="Arial" pitchFamily="34" charset="0"/>
                </a:rPr>
                <a:t> y </a:t>
              </a:r>
              <a:r>
                <a:rPr lang="en-US" altLang="ko-KR" sz="1200" dirty="0" err="1">
                  <a:cs typeface="Arial" pitchFamily="34" charset="0"/>
                </a:rPr>
                <a:t>mucha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voluntad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dirigida</a:t>
              </a:r>
              <a:r>
                <a:rPr lang="en-US" altLang="ko-KR" sz="1200" dirty="0">
                  <a:cs typeface="Arial" pitchFamily="34" charset="0"/>
                </a:rPr>
                <a:t> a </a:t>
              </a:r>
              <a:r>
                <a:rPr lang="en-US" altLang="ko-KR" sz="1200" dirty="0" err="1">
                  <a:cs typeface="Arial" pitchFamily="34" charset="0"/>
                </a:rPr>
                <a:t>nuestros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clientes</a:t>
              </a:r>
              <a:r>
                <a:rPr lang="en-US" altLang="ko-KR" sz="1200" dirty="0">
                  <a:cs typeface="Arial" pitchFamily="34" charset="0"/>
                </a:rPr>
                <a:t>. 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95980" y="2707606"/>
            <a:ext cx="3272009" cy="546274"/>
            <a:chOff x="2175371" y="1762964"/>
            <a:chExt cx="5040560" cy="546274"/>
          </a:xfrm>
        </p:grpSpPr>
        <p:sp>
          <p:nvSpPr>
            <p:cNvPr id="30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Servicios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2175371" y="2032239"/>
              <a:ext cx="5040560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s-ES" altLang="ko-KR" sz="1200" dirty="0">
                  <a:cs typeface="Arial" pitchFamily="34" charset="0"/>
                </a:rPr>
                <a:t>Administración de su infraestructura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95980" y="3818359"/>
            <a:ext cx="3272009" cy="730940"/>
            <a:chOff x="2175371" y="1762964"/>
            <a:chExt cx="5040560" cy="730940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Proyectos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>
                  <a:cs typeface="Arial" pitchFamily="34" charset="0"/>
                </a:rPr>
                <a:t>Como </a:t>
              </a:r>
              <a:r>
                <a:rPr lang="en-US" altLang="ko-KR" sz="1200" dirty="0" err="1">
                  <a:cs typeface="Arial" pitchFamily="34" charset="0"/>
                </a:rPr>
                <a:t>han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sido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nuestros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aportes</a:t>
              </a:r>
              <a:r>
                <a:rPr lang="en-US" altLang="ko-KR" sz="1200" dirty="0">
                  <a:cs typeface="Arial" pitchFamily="34" charset="0"/>
                </a:rPr>
                <a:t> a </a:t>
              </a:r>
              <a:r>
                <a:rPr lang="en-US" altLang="ko-KR" sz="1200" dirty="0" err="1">
                  <a:cs typeface="Arial" pitchFamily="34" charset="0"/>
                </a:rPr>
                <a:t>nuestros</a:t>
              </a:r>
              <a:r>
                <a:rPr lang="en-US" altLang="ko-KR" sz="1200" dirty="0">
                  <a:cs typeface="Arial" pitchFamily="34" charset="0"/>
                </a:rPr>
                <a:t> </a:t>
              </a:r>
              <a:r>
                <a:rPr lang="en-US" altLang="ko-KR" sz="1200" dirty="0" err="1">
                  <a:cs typeface="Arial" pitchFamily="34" charset="0"/>
                </a:rPr>
                <a:t>clientes</a:t>
              </a:r>
              <a:r>
                <a:rPr lang="en-US" altLang="ko-KR" sz="1200" dirty="0">
                  <a:cs typeface="Arial" pitchFamily="34" charset="0"/>
                </a:rPr>
                <a:t>.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Quienes</a:t>
            </a:r>
            <a:r>
              <a:rPr lang="en-US" altLang="ko-KR" dirty="0"/>
              <a:t> </a:t>
            </a:r>
            <a:r>
              <a:rPr lang="en-US" altLang="ko-KR" dirty="0" err="1"/>
              <a:t>Somos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347864" y="3166946"/>
            <a:ext cx="5004048" cy="288032"/>
          </a:xfrm>
        </p:spPr>
        <p:txBody>
          <a:bodyPr/>
          <a:lstStyle/>
          <a:p>
            <a:pPr lvl="0"/>
            <a:r>
              <a:rPr lang="en-US" altLang="ko-KR" dirty="0">
                <a:solidFill>
                  <a:schemeClr val="tx1"/>
                </a:solidFill>
              </a:rPr>
              <a:t>Nos </a:t>
            </a:r>
            <a:r>
              <a:rPr lang="en-US" altLang="ko-KR" dirty="0" err="1">
                <a:solidFill>
                  <a:schemeClr val="tx1"/>
                </a:solidFill>
              </a:rPr>
              <a:t>ofrecemos</a:t>
            </a:r>
            <a:r>
              <a:rPr lang="en-US" altLang="ko-KR" dirty="0">
                <a:solidFill>
                  <a:schemeClr val="tx1"/>
                </a:solidFill>
              </a:rPr>
              <a:t> a </a:t>
            </a:r>
            <a:r>
              <a:rPr lang="en-US" altLang="ko-KR" dirty="0" err="1">
                <a:solidFill>
                  <a:schemeClr val="tx1"/>
                </a:solidFill>
              </a:rPr>
              <a:t>nuestros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clientes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como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socios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estratégicos</a:t>
            </a:r>
            <a:r>
              <a:rPr lang="en-US" altLang="ko-KR" dirty="0">
                <a:solidFill>
                  <a:schemeClr val="tx1"/>
                </a:solidFill>
              </a:rPr>
              <a:t> a </a:t>
            </a:r>
            <a:r>
              <a:rPr lang="en-US" altLang="ko-KR" dirty="0" err="1">
                <a:solidFill>
                  <a:schemeClr val="tx1"/>
                </a:solidFill>
              </a:rPr>
              <a:t>su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empresa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27784" y="699542"/>
            <a:ext cx="3888432" cy="57606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/>
              <a:t>BIENVENIDOS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635646"/>
            <a:ext cx="65527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err="1">
                <a:cs typeface="Arial" pitchFamily="34" charset="0"/>
              </a:rPr>
              <a:t>Romalda</a:t>
            </a:r>
            <a:r>
              <a:rPr lang="en-US" altLang="ko-KR" sz="1400" dirty="0">
                <a:cs typeface="Arial" pitchFamily="34" charset="0"/>
              </a:rPr>
              <a:t> Techno, </a:t>
            </a:r>
            <a:r>
              <a:rPr lang="en-US" altLang="ko-KR" sz="1400" dirty="0" err="1">
                <a:cs typeface="Arial" pitchFamily="34" charset="0"/>
              </a:rPr>
              <a:t>implementamos</a:t>
            </a:r>
            <a:r>
              <a:rPr lang="en-US" altLang="ko-KR" sz="1400" dirty="0">
                <a:cs typeface="Arial" pitchFamily="34" charset="0"/>
              </a:rPr>
              <a:t>  </a:t>
            </a:r>
            <a:r>
              <a:rPr lang="en-US" altLang="ko-KR" sz="1400" dirty="0" err="1">
                <a:cs typeface="Arial" pitchFamily="34" charset="0"/>
              </a:rPr>
              <a:t>soluciones</a:t>
            </a:r>
            <a:r>
              <a:rPr lang="en-US" altLang="ko-KR" sz="1400" dirty="0">
                <a:cs typeface="Arial" pitchFamily="34" charset="0"/>
              </a:rPr>
              <a:t>  </a:t>
            </a:r>
            <a:r>
              <a:rPr lang="en-US" altLang="ko-KR" sz="1400" dirty="0" err="1">
                <a:cs typeface="Arial" pitchFamily="34" charset="0"/>
              </a:rPr>
              <a:t>tecnológicas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sobre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fabricante</a:t>
            </a:r>
            <a:r>
              <a:rPr lang="en-US" altLang="ko-KR" sz="1400" dirty="0">
                <a:cs typeface="Arial" pitchFamily="34" charset="0"/>
              </a:rPr>
              <a:t> y open source, que </a:t>
            </a:r>
            <a:r>
              <a:rPr lang="en-US" altLang="ko-KR" sz="1400" dirty="0" err="1">
                <a:cs typeface="Arial" pitchFamily="34" charset="0"/>
              </a:rPr>
              <a:t>permita</a:t>
            </a:r>
            <a:r>
              <a:rPr lang="en-US" altLang="ko-KR" sz="1400" dirty="0">
                <a:cs typeface="Arial" pitchFamily="34" charset="0"/>
              </a:rPr>
              <a:t> a </a:t>
            </a:r>
            <a:r>
              <a:rPr lang="en-US" altLang="ko-KR" sz="1400" dirty="0" err="1">
                <a:cs typeface="Arial" pitchFamily="34" charset="0"/>
              </a:rPr>
              <a:t>nuestros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clientes</a:t>
            </a:r>
            <a:r>
              <a:rPr lang="en-US" altLang="ko-KR" sz="1400" dirty="0">
                <a:cs typeface="Arial" pitchFamily="34" charset="0"/>
              </a:rPr>
              <a:t> responder a las </a:t>
            </a:r>
            <a:r>
              <a:rPr lang="en-US" altLang="ko-KR" sz="1400" dirty="0" err="1">
                <a:cs typeface="Arial" pitchFamily="34" charset="0"/>
              </a:rPr>
              <a:t>necesidades</a:t>
            </a:r>
            <a:r>
              <a:rPr lang="en-US" altLang="ko-KR" sz="1400" dirty="0">
                <a:cs typeface="Arial" pitchFamily="34" charset="0"/>
              </a:rPr>
              <a:t> del </a:t>
            </a:r>
            <a:r>
              <a:rPr lang="en-US" altLang="ko-KR" sz="1400" dirty="0" err="1">
                <a:cs typeface="Arial" pitchFamily="34" charset="0"/>
              </a:rPr>
              <a:t>negocio</a:t>
            </a:r>
            <a:r>
              <a:rPr lang="en-US" altLang="ko-KR" sz="1400" dirty="0">
                <a:cs typeface="Arial" pitchFamily="34" charset="0"/>
              </a:rPr>
              <a:t>.</a:t>
            </a:r>
          </a:p>
          <a:p>
            <a:pPr algn="just"/>
            <a:endParaRPr lang="en-US" altLang="ko-KR" sz="1400" dirty="0">
              <a:cs typeface="Arial" pitchFamily="34" charset="0"/>
            </a:endParaRPr>
          </a:p>
          <a:p>
            <a:pPr algn="just"/>
            <a:r>
              <a:rPr lang="en-US" altLang="ko-KR" sz="1400" dirty="0">
                <a:cs typeface="Arial" pitchFamily="34" charset="0"/>
              </a:rPr>
              <a:t>Nos </a:t>
            </a:r>
            <a:r>
              <a:rPr lang="en-US" altLang="ko-KR" sz="1400" dirty="0" err="1">
                <a:cs typeface="Arial" pitchFamily="34" charset="0"/>
              </a:rPr>
              <a:t>enfocamos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en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ofrecer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servicios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profesionales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en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tecnologias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modernas</a:t>
            </a:r>
            <a:r>
              <a:rPr lang="en-US" altLang="ko-KR" sz="1400" dirty="0">
                <a:cs typeface="Arial" pitchFamily="34" charset="0"/>
              </a:rPr>
              <a:t> para la </a:t>
            </a:r>
            <a:r>
              <a:rPr lang="en-US" altLang="ko-KR" sz="1400" dirty="0" err="1">
                <a:cs typeface="Arial" pitchFamily="34" charset="0"/>
              </a:rPr>
              <a:t>gestión</a:t>
            </a:r>
            <a:r>
              <a:rPr lang="en-US" altLang="ko-KR" sz="1400" dirty="0">
                <a:cs typeface="Arial" pitchFamily="34" charset="0"/>
              </a:rPr>
              <a:t> de la </a:t>
            </a:r>
            <a:r>
              <a:rPr lang="en-US" altLang="ko-KR" sz="1400" dirty="0" err="1">
                <a:cs typeface="Arial" pitchFamily="34" charset="0"/>
              </a:rPr>
              <a:t>infraestructura</a:t>
            </a:r>
            <a:r>
              <a:rPr lang="en-US" altLang="ko-KR" sz="1400" dirty="0">
                <a:cs typeface="Arial" pitchFamily="34" charset="0"/>
              </a:rPr>
              <a:t> de </a:t>
            </a:r>
            <a:r>
              <a:rPr lang="en-US" altLang="ko-KR" sz="1400" dirty="0" err="1">
                <a:cs typeface="Arial" pitchFamily="34" charset="0"/>
              </a:rPr>
              <a:t>cada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cliente</a:t>
            </a:r>
            <a:r>
              <a:rPr lang="en-US" altLang="ko-KR" sz="1400" dirty="0">
                <a:cs typeface="Arial" pitchFamily="34" charset="0"/>
              </a:rPr>
              <a:t>, </a:t>
            </a:r>
            <a:r>
              <a:rPr lang="en-US" altLang="ko-KR" sz="1400" dirty="0" err="1">
                <a:cs typeface="Arial" pitchFamily="34" charset="0"/>
              </a:rPr>
              <a:t>haciendo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así</a:t>
            </a:r>
            <a:r>
              <a:rPr lang="en-US" altLang="ko-KR" sz="1400" dirty="0">
                <a:cs typeface="Arial" pitchFamily="34" charset="0"/>
              </a:rPr>
              <a:t> un valor </a:t>
            </a:r>
            <a:r>
              <a:rPr lang="en-US" altLang="ko-KR" sz="1400" dirty="0" err="1">
                <a:cs typeface="Arial" pitchFamily="34" charset="0"/>
              </a:rPr>
              <a:t>agregado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en</a:t>
            </a:r>
            <a:r>
              <a:rPr lang="en-US" altLang="ko-KR" sz="1400" dirty="0">
                <a:cs typeface="Arial" pitchFamily="34" charset="0"/>
              </a:rPr>
              <a:t> la </a:t>
            </a:r>
            <a:r>
              <a:rPr lang="en-US" altLang="ko-KR" sz="1400" dirty="0" err="1">
                <a:cs typeface="Arial" pitchFamily="34" charset="0"/>
              </a:rPr>
              <a:t>revolución</a:t>
            </a:r>
            <a:r>
              <a:rPr lang="en-US" altLang="ko-KR" sz="1400" dirty="0">
                <a:cs typeface="Arial" pitchFamily="34" charset="0"/>
              </a:rPr>
              <a:t> industrial 4.0</a:t>
            </a:r>
          </a:p>
        </p:txBody>
      </p:sp>
    </p:spTree>
    <p:extLst>
      <p:ext uri="{BB962C8B-B14F-4D97-AF65-F5344CB8AC3E}">
        <p14:creationId xmlns:p14="http://schemas.microsoft.com/office/powerpoint/2010/main" val="97944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Nuestro</a:t>
            </a:r>
            <a:r>
              <a:rPr lang="en-US" altLang="ko-KR" dirty="0"/>
              <a:t> </a:t>
            </a:r>
            <a:r>
              <a:rPr lang="en-US" altLang="ko-KR" dirty="0" err="1"/>
              <a:t>equipo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A </a:t>
            </a:r>
            <a:r>
              <a:rPr lang="en-US" altLang="ko-KR" dirty="0" err="1"/>
              <a:t>su</a:t>
            </a:r>
            <a:r>
              <a:rPr lang="en-US" altLang="ko-KR" dirty="0"/>
              <a:t> </a:t>
            </a:r>
            <a:r>
              <a:rPr lang="en-US" altLang="ko-KR" dirty="0" err="1"/>
              <a:t>servicio</a:t>
            </a:r>
            <a:endParaRPr lang="en-US" altLang="ko-KR" dirty="0"/>
          </a:p>
        </p:txBody>
      </p:sp>
      <p:grpSp>
        <p:nvGrpSpPr>
          <p:cNvPr id="8" name="Group 7"/>
          <p:cNvGrpSpPr/>
          <p:nvPr/>
        </p:nvGrpSpPr>
        <p:grpSpPr>
          <a:xfrm>
            <a:off x="496866" y="1333760"/>
            <a:ext cx="4247486" cy="3399266"/>
            <a:chOff x="251520" y="3228112"/>
            <a:chExt cx="1656184" cy="4710236"/>
          </a:xfrm>
        </p:grpSpPr>
        <p:grpSp>
          <p:nvGrpSpPr>
            <p:cNvPr id="9" name="Group 8"/>
            <p:cNvGrpSpPr/>
            <p:nvPr/>
          </p:nvGrpSpPr>
          <p:grpSpPr>
            <a:xfrm>
              <a:off x="251520" y="3228112"/>
              <a:ext cx="1656184" cy="633864"/>
              <a:chOff x="3779911" y="3205698"/>
              <a:chExt cx="1584178" cy="633864"/>
            </a:xfrm>
            <a:noFill/>
          </p:grpSpPr>
          <p:sp>
            <p:nvSpPr>
              <p:cNvPr id="11" name="Text Placeholder 17"/>
              <p:cNvSpPr txBox="1">
                <a:spLocks/>
              </p:cNvSpPr>
              <p:nvPr/>
            </p:nvSpPr>
            <p:spPr>
              <a:xfrm>
                <a:off x="3779911" y="3205698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accent3"/>
                    </a:solidFill>
                    <a:cs typeface="Arial" pitchFamily="34" charset="0"/>
                  </a:rPr>
                  <a:t>Julián </a:t>
                </a:r>
                <a:r>
                  <a:rPr lang="en-US" sz="1400" b="1" dirty="0" err="1">
                    <a:solidFill>
                      <a:schemeClr val="accent3"/>
                    </a:solidFill>
                    <a:cs typeface="Arial" pitchFamily="34" charset="0"/>
                  </a:rPr>
                  <a:t>Orjuela</a:t>
                </a:r>
                <a:endParaRPr lang="en-US" sz="14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 Placeholder 18"/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dirty="0" err="1">
                    <a:solidFill>
                      <a:schemeClr val="accent3"/>
                    </a:solidFill>
                    <a:cs typeface="Arial" pitchFamily="34" charset="0"/>
                  </a:rPr>
                  <a:t>Ingeniero</a:t>
                </a:r>
                <a:r>
                  <a:rPr lang="en-US" sz="1200" dirty="0">
                    <a:solidFill>
                      <a:schemeClr val="accent3"/>
                    </a:solidFill>
                    <a:cs typeface="Arial" pitchFamily="34" charset="0"/>
                  </a:rPr>
                  <a:t> de </a:t>
                </a:r>
                <a:r>
                  <a:rPr lang="en-US" sz="1200" dirty="0" err="1">
                    <a:solidFill>
                      <a:schemeClr val="accent3"/>
                    </a:solidFill>
                    <a:cs typeface="Arial" pitchFamily="34" charset="0"/>
                  </a:rPr>
                  <a:t>infraestructura</a:t>
                </a:r>
                <a:endParaRPr lang="en-US" sz="1200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09973" y="3972135"/>
              <a:ext cx="1597729" cy="3966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CO" sz="1200" dirty="0">
                  <a:solidFill>
                    <a:schemeClr val="accent3"/>
                  </a:solidFill>
                  <a:cs typeface="Arial" pitchFamily="34" charset="0"/>
                </a:rPr>
                <a:t>Linux Red Hat Enterprise, Devops, , docker, kubernetes,openstack, hadoop, seguridad informática con experiencia en realización de labores de preventa y soporte, instalación, configuración y administración de aplicativos para mesa de ayuda, monitoreo, virtualización, servidores, redes, manejo de plataformas Cisco, Hewlett Packard, Aruba, Ruckus, RSA, Alcatel-lucent, Avaya, Fortinet, Paloalto y Open Source.</a:t>
              </a:r>
            </a:p>
            <a:p>
              <a:pPr algn="just"/>
              <a:endParaRPr lang="es-CO" sz="1200" dirty="0">
                <a:solidFill>
                  <a:schemeClr val="accent3"/>
                </a:solidFill>
                <a:cs typeface="Arial" pitchFamily="34" charset="0"/>
              </a:endParaRPr>
            </a:p>
            <a:p>
              <a:pPr algn="just"/>
              <a:r>
                <a:rPr lang="es-CO" sz="1200" dirty="0">
                  <a:solidFill>
                    <a:schemeClr val="accent3"/>
                  </a:solidFill>
                  <a:cs typeface="Arial" pitchFamily="34" charset="0"/>
                </a:rPr>
                <a:t>Con mejoramiento continuo, iniciativa, orientación al detalle y organización. Experiencia en trabajo de equipo, gerencia de proyectos y áreas administrativas de TI.</a:t>
              </a:r>
            </a:p>
            <a:p>
              <a:pPr algn="just"/>
              <a:endParaRPr lang="es-CO" sz="1200" dirty="0">
                <a:solidFill>
                  <a:schemeClr val="accent3"/>
                </a:solidFill>
                <a:cs typeface="Arial" pitchFamily="34" charset="0"/>
              </a:endParaRPr>
            </a:p>
            <a:p>
              <a:pPr algn="just"/>
              <a:r>
                <a:rPr lang="es-CO" sz="1200" dirty="0">
                  <a:solidFill>
                    <a:schemeClr val="accent3"/>
                  </a:solidFill>
                  <a:cs typeface="Arial" pitchFamily="34" charset="0"/>
                </a:rPr>
                <a:t>Conocimientos en lenguajes de programación en java,html, python, Mysql, Oracle y SQL.</a:t>
              </a:r>
              <a:endParaRPr lang="ko-KR" alt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84CC8B1-9F39-204B-9AF8-E9669E0E4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7" t="-905" r="31493" b="10306"/>
          <a:stretch/>
        </p:blipFill>
        <p:spPr>
          <a:xfrm>
            <a:off x="5232454" y="1028495"/>
            <a:ext cx="3516010" cy="36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48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Nuestros</a:t>
            </a:r>
            <a:r>
              <a:rPr lang="en-US" altLang="ko-KR" dirty="0"/>
              <a:t> </a:t>
            </a:r>
            <a:r>
              <a:rPr lang="en-US" altLang="ko-KR" dirty="0" err="1"/>
              <a:t>Servicios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Nuestro</a:t>
            </a:r>
            <a:r>
              <a:rPr lang="en-US" altLang="ko-KR" dirty="0"/>
              <a:t> </a:t>
            </a:r>
            <a:r>
              <a:rPr lang="en-US" altLang="ko-KR" dirty="0" err="1"/>
              <a:t>enfoque</a:t>
            </a:r>
            <a:r>
              <a:rPr lang="en-US" altLang="ko-KR" dirty="0"/>
              <a:t> de </a:t>
            </a:r>
            <a:r>
              <a:rPr lang="en-US" altLang="ko-KR" dirty="0" err="1"/>
              <a:t>tecnologias</a:t>
            </a:r>
            <a:r>
              <a:rPr lang="en-US" altLang="ko-KR" dirty="0"/>
              <a:t> </a:t>
            </a:r>
            <a:r>
              <a:rPr lang="en-US" altLang="ko-KR" dirty="0" err="1"/>
              <a:t>modernas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155443"/>
            <a:ext cx="18722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La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modernidad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es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impotante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para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avanzar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en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su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negocio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, lo que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usted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no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ve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o no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usa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puede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ser que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su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competencia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lo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este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usando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para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captar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a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potenciales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clientes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, es por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eso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que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cada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vez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se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busca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apoyar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más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la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toma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decisiones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, la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automatización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procesos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de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infraestructura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y la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seguridad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de sus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proyectos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 a </a:t>
            </a:r>
            <a:r>
              <a:rPr lang="en-US" altLang="ko-KR" sz="1200" dirty="0" err="1">
                <a:solidFill>
                  <a:schemeClr val="accent3"/>
                </a:solidFill>
                <a:cs typeface="Arial" pitchFamily="34" charset="0"/>
              </a:rPr>
              <a:t>desarrollar</a:t>
            </a:r>
            <a:r>
              <a:rPr lang="en-US" altLang="ko-KR" sz="1200" dirty="0">
                <a:solidFill>
                  <a:schemeClr val="accent3"/>
                </a:solidFill>
                <a:cs typeface="Arial" pitchFamily="34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2915817" y="1363965"/>
            <a:ext cx="5424452" cy="29598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72794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5306" y="149163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DAC79BE-2543-D94D-9C52-CEDE5962B548}"/>
              </a:ext>
            </a:extLst>
          </p:cNvPr>
          <p:cNvGrpSpPr/>
          <p:nvPr/>
        </p:nvGrpSpPr>
        <p:grpSpPr>
          <a:xfrm>
            <a:off x="2933062" y="1437758"/>
            <a:ext cx="1728192" cy="1520180"/>
            <a:chOff x="3060281" y="1491630"/>
            <a:chExt cx="1728192" cy="1520180"/>
          </a:xfrm>
        </p:grpSpPr>
        <p:sp>
          <p:nvSpPr>
            <p:cNvPr id="6" name="TextBox 5"/>
            <p:cNvSpPr txBox="1"/>
            <p:nvPr/>
          </p:nvSpPr>
          <p:spPr>
            <a:xfrm>
              <a:off x="3060281" y="1491630"/>
              <a:ext cx="5541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060281" y="1963786"/>
              <a:ext cx="1728192" cy="1048024"/>
              <a:chOff x="803640" y="3362835"/>
              <a:chExt cx="2059657" cy="104802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Administracion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de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su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infraestrctura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servidores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, red, firewall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INFRAESTRUCTURA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772794" y="1963786"/>
            <a:ext cx="1728192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Protección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sus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infraestrctura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con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herramientas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punta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CYBER SEGURIDAD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85306" y="1963786"/>
            <a:ext cx="1728192" cy="678692"/>
            <a:chOff x="803640" y="3362835"/>
            <a:chExt cx="2059657" cy="678692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Administración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sus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servidores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la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nube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CLOUD COMPUTING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059832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2345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4857" y="28597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059832" y="3331938"/>
            <a:ext cx="1728192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Metologia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Desarrollo y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operaciones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DEVOPS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772345" y="3331938"/>
            <a:ext cx="1728192" cy="678692"/>
            <a:chOff x="803640" y="3362835"/>
            <a:chExt cx="2059657" cy="678692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Estudio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grandes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cantidades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datos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DATA SCIENCE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84857" y="3331938"/>
            <a:ext cx="1728192" cy="863358"/>
            <a:chOff x="803640" y="3362835"/>
            <a:chExt cx="2059657" cy="863358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Programar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con software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procesos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repetitivos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de TI.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AUTOMATIZACION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E6F3535-1965-0E47-ABC4-7973706E4BD4}"/>
              </a:ext>
            </a:extLst>
          </p:cNvPr>
          <p:cNvSpPr/>
          <p:nvPr/>
        </p:nvSpPr>
        <p:spPr>
          <a:xfrm>
            <a:off x="4708790" y="1348024"/>
            <a:ext cx="1760669" cy="1557834"/>
          </a:xfrm>
          <a:prstGeom prst="rect">
            <a:avLst/>
          </a:prstGeom>
          <a:noFill/>
          <a:ln w="47625" cmpd="sng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80216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Servicios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D5EA5370-179B-8D4A-B642-D18BDC1BE147}"/>
              </a:ext>
            </a:extLst>
          </p:cNvPr>
          <p:cNvGrpSpPr/>
          <p:nvPr/>
        </p:nvGrpSpPr>
        <p:grpSpPr>
          <a:xfrm>
            <a:off x="1691679" y="483518"/>
            <a:ext cx="6868402" cy="3934766"/>
            <a:chOff x="3614515" y="1203598"/>
            <a:chExt cx="2325637" cy="3934766"/>
          </a:xfrm>
        </p:grpSpPr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AB975ED6-C117-7D45-8FB2-E5AF16AD9EBA}"/>
                </a:ext>
              </a:extLst>
            </p:cNvPr>
            <p:cNvSpPr txBox="1"/>
            <p:nvPr/>
          </p:nvSpPr>
          <p:spPr>
            <a:xfrm>
              <a:off x="3614515" y="2276042"/>
              <a:ext cx="131662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Wingdings" pitchFamily="2" charset="2"/>
                <a:buChar char="ü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Administración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cyberseguridad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(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Administración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identidad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NAC, SIEM, SOC,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Gobernanza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sus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identidades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 por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plataformas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código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abierto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just">
                <a:buFont typeface="Wingdings" pitchFamily="2" charset="2"/>
                <a:buChar char="ü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Pruebas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vulnerabilidades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marL="171450" indent="-171450" algn="just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just">
                <a:buFont typeface="Wingdings" pitchFamily="2" charset="2"/>
                <a:buChar char="ü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politicas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seguridad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</a:p>
            <a:p>
              <a:pPr marL="171450" indent="-171450" algn="just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just">
                <a:buFont typeface="Wingdings" pitchFamily="2" charset="2"/>
                <a:buChar char="ü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Seguridad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Data Center.</a:t>
              </a:r>
            </a:p>
            <a:p>
              <a:pPr marL="171450" indent="-171450" algn="just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just">
                <a:buFont typeface="Wingdings" pitchFamily="2" charset="2"/>
                <a:buChar char="ü"/>
              </a:pP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Administración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servicios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VPNs, tunneling</a:t>
              </a:r>
            </a:p>
            <a:p>
              <a:pPr marL="171450" indent="-171450" algn="just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171450" indent="-171450" algn="just">
                <a:buFont typeface="Wingdings" pitchFamily="2" charset="2"/>
                <a:buChar char="ü"/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just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5A1C0100-E355-F04D-B572-03517A31CFDE}"/>
                </a:ext>
              </a:extLst>
            </p:cNvPr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02 CIBERSEGURIDAD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5AF4273C-A7DE-6C46-929D-880D21FE2551}"/>
                </a:ext>
              </a:extLst>
            </p:cNvPr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chemeClr val="accent3"/>
                  </a:solidFill>
                  <a:cs typeface="Arial" pitchFamily="34" charset="0"/>
                </a:rPr>
                <a:t>Administración</a:t>
              </a: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 de </a:t>
              </a:r>
              <a:r>
                <a:rPr lang="en-US" altLang="ko-KR" sz="1400" b="1" dirty="0" err="1">
                  <a:solidFill>
                    <a:schemeClr val="accent3"/>
                  </a:solidFill>
                  <a:cs typeface="Arial" pitchFamily="34" charset="0"/>
                </a:rPr>
                <a:t>su</a:t>
              </a: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accent3"/>
                  </a:solidFill>
                  <a:cs typeface="Arial" pitchFamily="34" charset="0"/>
                </a:rPr>
                <a:t>cyberseguridad</a:t>
              </a:r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.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5" name="Rectangle 10">
            <a:extLst>
              <a:ext uri="{FF2B5EF4-FFF2-40B4-BE49-F238E27FC236}">
                <a16:creationId xmlns:a16="http://schemas.microsoft.com/office/drawing/2014/main" id="{F59738A0-8180-F644-8610-F2F70B152CC5}"/>
              </a:ext>
            </a:extLst>
          </p:cNvPr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4FD5141F-5E2E-1B49-B671-90B4DD3C50F4}"/>
              </a:ext>
            </a:extLst>
          </p:cNvPr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B59A0767-CCCB-F14E-97FE-D968F991A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19"/>
          <a:stretch/>
        </p:blipFill>
        <p:spPr>
          <a:xfrm>
            <a:off x="5690775" y="1157630"/>
            <a:ext cx="3091039" cy="371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7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Servicios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56D28D2-6DF5-D142-B983-F2F1ED451AB8}"/>
              </a:ext>
            </a:extLst>
          </p:cNvPr>
          <p:cNvGrpSpPr/>
          <p:nvPr/>
        </p:nvGrpSpPr>
        <p:grpSpPr>
          <a:xfrm>
            <a:off x="1499129" y="633574"/>
            <a:ext cx="6652377" cy="405826"/>
            <a:chOff x="1907704" y="945182"/>
            <a:chExt cx="6652377" cy="405826"/>
          </a:xfrm>
        </p:grpSpPr>
        <p:sp>
          <p:nvSpPr>
            <p:cNvPr id="14" name="TextBox 13"/>
            <p:cNvSpPr txBox="1"/>
            <p:nvPr/>
          </p:nvSpPr>
          <p:spPr>
            <a:xfrm>
              <a:off x="1907704" y="1043231"/>
              <a:ext cx="6652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1400" b="1" dirty="0">
                  <a:solidFill>
                    <a:schemeClr val="accent3"/>
                  </a:solidFill>
                  <a:cs typeface="Arial" pitchFamily="34" charset="0"/>
                </a:rPr>
                <a:t>Herramientas de ciberseguridad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72081" y="945182"/>
              <a:ext cx="2052000" cy="7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24081" y="945183"/>
              <a:ext cx="4536000" cy="72000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A84CE551-9A44-A346-A616-1DBB7B87A911}"/>
              </a:ext>
            </a:extLst>
          </p:cNvPr>
          <p:cNvSpPr txBox="1"/>
          <p:nvPr/>
        </p:nvSpPr>
        <p:spPr>
          <a:xfrm>
            <a:off x="1563506" y="1303334"/>
            <a:ext cx="3600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ELK Stack</a:t>
            </a:r>
          </a:p>
          <a:p>
            <a:pPr algn="just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ELK” es la sigla para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tres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proyectos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open source: Elasticsearch, Logstash y Kibana. Elasticsearch es un motor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búsqueda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analítica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Logstash es un pipeline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procesamiento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lado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del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servidor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que ingesta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una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multitud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fuentes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simultáneamente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los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transforma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luego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los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envía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un "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escondite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",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Elasticsearch. Kibana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permite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los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usuarios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visualizar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los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cuadros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gráficos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con Elasticsearch.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DCAE5094-6CCB-B044-A4D8-3B13B5143CE9}"/>
              </a:ext>
            </a:extLst>
          </p:cNvPr>
          <p:cNvSpPr txBox="1"/>
          <p:nvPr/>
        </p:nvSpPr>
        <p:spPr>
          <a:xfrm>
            <a:off x="1563506" y="203106"/>
            <a:ext cx="665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02 CIBERSEGURIDAD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830DBD6-593A-7843-B14A-C4607BB54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588" y="1268976"/>
            <a:ext cx="3599423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Servicios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56D28D2-6DF5-D142-B983-F2F1ED451AB8}"/>
              </a:ext>
            </a:extLst>
          </p:cNvPr>
          <p:cNvGrpSpPr/>
          <p:nvPr/>
        </p:nvGrpSpPr>
        <p:grpSpPr>
          <a:xfrm>
            <a:off x="1499129" y="633574"/>
            <a:ext cx="6652377" cy="405826"/>
            <a:chOff x="1907704" y="945182"/>
            <a:chExt cx="6652377" cy="405826"/>
          </a:xfrm>
        </p:grpSpPr>
        <p:sp>
          <p:nvSpPr>
            <p:cNvPr id="14" name="TextBox 13"/>
            <p:cNvSpPr txBox="1"/>
            <p:nvPr/>
          </p:nvSpPr>
          <p:spPr>
            <a:xfrm>
              <a:off x="1907704" y="1043231"/>
              <a:ext cx="6652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1400" b="1" dirty="0">
                  <a:solidFill>
                    <a:schemeClr val="accent3"/>
                  </a:solidFill>
                  <a:cs typeface="Arial" pitchFamily="34" charset="0"/>
                </a:rPr>
                <a:t>Herramientas de ciberseguridad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72081" y="945182"/>
              <a:ext cx="2052000" cy="7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24081" y="945183"/>
              <a:ext cx="4536000" cy="72000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A84CE551-9A44-A346-A616-1DBB7B87A911}"/>
              </a:ext>
            </a:extLst>
          </p:cNvPr>
          <p:cNvSpPr txBox="1"/>
          <p:nvPr/>
        </p:nvSpPr>
        <p:spPr>
          <a:xfrm>
            <a:off x="1565062" y="1190104"/>
            <a:ext cx="36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Apache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Metron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algn="just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just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Apache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Metron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es un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marco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aplicaciones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ciberseguridad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Big Data que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ofrece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una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visión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unificada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diversos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seguridad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streaming y 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escala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ayudar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los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centros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operaciones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seguridad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detectar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 responder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rápidamente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las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amenazas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..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DCAE5094-6CCB-B044-A4D8-3B13B5143CE9}"/>
              </a:ext>
            </a:extLst>
          </p:cNvPr>
          <p:cNvSpPr txBox="1"/>
          <p:nvPr/>
        </p:nvSpPr>
        <p:spPr>
          <a:xfrm>
            <a:off x="1563506" y="203106"/>
            <a:ext cx="665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02 CIBERSEGURIDAD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48A209-C571-6A4F-8D0E-B4D2EA87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86" r="19656"/>
          <a:stretch/>
        </p:blipFill>
        <p:spPr>
          <a:xfrm>
            <a:off x="5297234" y="1567195"/>
            <a:ext cx="3582271" cy="23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344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588</Words>
  <Application>Microsoft Macintosh PowerPoint</Application>
  <PresentationFormat>Presentación en pantalla (16:9)</PresentationFormat>
  <Paragraphs>84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Wingdings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Microsoft Office User</cp:lastModifiedBy>
  <cp:revision>103</cp:revision>
  <dcterms:created xsi:type="dcterms:W3CDTF">2016-12-05T23:26:54Z</dcterms:created>
  <dcterms:modified xsi:type="dcterms:W3CDTF">2020-05-27T04:47:30Z</dcterms:modified>
</cp:coreProperties>
</file>